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66" r:id="rId4"/>
    <p:sldId id="259" r:id="rId5"/>
    <p:sldId id="287" r:id="rId6"/>
    <p:sldId id="288" r:id="rId7"/>
    <p:sldId id="289" r:id="rId8"/>
    <p:sldId id="290" r:id="rId9"/>
    <p:sldId id="293" r:id="rId10"/>
    <p:sldId id="292" r:id="rId11"/>
    <p:sldId id="267" r:id="rId12"/>
    <p:sldId id="268" r:id="rId13"/>
    <p:sldId id="294" r:id="rId14"/>
    <p:sldId id="295" r:id="rId15"/>
    <p:sldId id="269" r:id="rId16"/>
    <p:sldId id="262" r:id="rId17"/>
    <p:sldId id="297" r:id="rId18"/>
    <p:sldId id="298" r:id="rId19"/>
    <p:sldId id="299" r:id="rId20"/>
    <p:sldId id="300" r:id="rId21"/>
    <p:sldId id="301" r:id="rId22"/>
    <p:sldId id="282" r:id="rId23"/>
    <p:sldId id="264" r:id="rId24"/>
    <p:sldId id="265" r:id="rId25"/>
    <p:sldId id="271" r:id="rId26"/>
    <p:sldId id="302" r:id="rId27"/>
    <p:sldId id="280" r:id="rId28"/>
    <p:sldId id="274" r:id="rId29"/>
    <p:sldId id="275" r:id="rId30"/>
    <p:sldId id="276" r:id="rId31"/>
    <p:sldId id="277" r:id="rId32"/>
    <p:sldId id="278" r:id="rId33"/>
    <p:sldId id="284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ege15.ru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235">
            <a:off x="-151091" y="-439360"/>
            <a:ext cx="9144000" cy="6076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3294" y="4551368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СОШ№3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14780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орядок проведения Итогового сочинения,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ЕГЭ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- 2022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условия получения аттестата особого образца. (онлайн родительское собрание 27.11.2121)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5273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тематические направления итогового сочинения 2021/22 учебного года: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Человек путешествующий: дорога в жизни человека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Цивилизация и технологии — спасение, вызов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трагедия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3. Преступление и наказание — вечная тема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Книга (музыка, спектакль, фильм) — про меня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Кому на Руси жить хорошо? — вопрос гражданина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72210"/>
              </p:ext>
            </p:extLst>
          </p:nvPr>
        </p:nvGraphicFramePr>
        <p:xfrm>
          <a:off x="755576" y="4653136"/>
          <a:ext cx="7416825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891644674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767532013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4030981777"/>
                    </a:ext>
                  </a:extLst>
                </a:gridCol>
              </a:tblGrid>
              <a:tr h="580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ru-RU" sz="1600" spc="40" dirty="0">
                          <a:effectLst/>
                        </a:rPr>
                        <a:t>Основной срок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ru-RU" sz="1600" spc="40">
                          <a:effectLst/>
                        </a:rPr>
                        <a:t>Дополнительные сроки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70938"/>
                  </a:ext>
                </a:extLst>
              </a:tr>
              <a:tr h="121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ru-RU" sz="1600" dirty="0">
                          <a:effectLst/>
                        </a:rPr>
                        <a:t>1 декабря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ru-RU" sz="1600" dirty="0">
                          <a:effectLst/>
                        </a:rPr>
                        <a:t>2 февраля 2022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ru-RU" sz="1600" dirty="0">
                          <a:effectLst/>
                        </a:rPr>
                        <a:t>4 мая 2022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26826814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688068"/>
            <a:ext cx="58143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460"/>
              </a:spcAft>
            </a:pPr>
            <a:r>
              <a:rPr lang="ru-RU" b="1" spc="40" dirty="0">
                <a:solidFill>
                  <a:srgbClr val="2B2B2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проведения итогового сочинения (изложения)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295"/>
          <a:stretch/>
        </p:blipFill>
        <p:spPr bwMode="auto">
          <a:xfrm>
            <a:off x="539552" y="548680"/>
            <a:ext cx="8201025" cy="57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344816" cy="533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основной волны ЕГЭ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(проект)</a:t>
            </a:r>
          </a:p>
          <a:p>
            <a:pPr algn="ctr">
              <a:lnSpc>
                <a:spcPts val="1800"/>
              </a:lnSpc>
              <a:spcAft>
                <a:spcPts val="0"/>
              </a:spcAft>
            </a:pP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мая (пятница) – география, литература, химия;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мая (понедельник) – русский язык;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мая (вторник) – русский язык;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июня (четверг) – ЕГЭ по математике профильного уровня;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июня (пятница) – ЕГЭ по математике базового уровня;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июня (понедельник) – история, физика;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июня (четверг) – обществознание;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июня (вторник) – иностранные языки (за исключением раздела «Говорение»), биология;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июня (четверг) – иностранные языки (раздел «Говорение»);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июня (пятница) – иностранные языки (раздел «Говорение»);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июня (понедельник) – информатика и(ИКТ);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июня (вторник) – информатика (ИКТ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ЕГЭ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>
              <a:lnSpc>
                <a:spcPts val="1800"/>
              </a:lnSpc>
              <a:spcBef>
                <a:spcPts val="2400"/>
              </a:spcBef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математике профильного уровня, физике, литературе, информатике и информационно-коммуникационным технологиям (ИКТ), биологии составляет 3 часа 55 минут (235 минут);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русскому языку, химии – 3 часа 30 минут (210 минут);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французский, немецкий, испанский) (за исключением раздела «Говорение») – 3 часа 10 минут (190 минут);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математике базового уровня, обществознанию, истории, географии, китайскому языку (за исключением раздела «Говорение») – 3 часа (180 минут);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французский, немецкий, испанский) (раздел «Говорение») – 17 минут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по китайскому языку (раздел «Говорение») – 14 минут</a:t>
            </a:r>
            <a:endParaRPr lang="ru-RU" sz="1600" dirty="0"/>
          </a:p>
          <a:p>
            <a:pPr marL="342900" lvl="0" indent="-34290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95263"/>
            <a:ext cx="80581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1366"/>
          <a:stretch/>
        </p:blipFill>
        <p:spPr bwMode="auto">
          <a:xfrm>
            <a:off x="539552" y="1556792"/>
            <a:ext cx="8096250" cy="33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16216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китайский язык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50"/>
            <a:ext cx="2823882" cy="4008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985" y="1506820"/>
            <a:ext cx="2632202" cy="3893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90" y="3336132"/>
            <a:ext cx="2864644" cy="2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06" y="1205187"/>
            <a:ext cx="3731855" cy="4643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96" y="1205187"/>
            <a:ext cx="3153362" cy="4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722" y="859338"/>
            <a:ext cx="8580814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Минимальное количество баллов ЕГЭ при приеме на обучение в вузы РСО-Алания </a:t>
            </a:r>
            <a:r>
              <a:rPr lang="ru-RU" sz="2700" b="1" i="1" u="sng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</a:t>
            </a:r>
            <a:endParaRPr lang="ru-RU" sz="2700" i="1" u="sng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18456" y="1639552"/>
          <a:ext cx="3121721" cy="332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397">
                  <a:extLst>
                    <a:ext uri="{9D8B030D-6E8A-4147-A177-3AD203B41FA5}">
                      <a16:colId xmlns:a16="http://schemas.microsoft.com/office/drawing/2014/main" val="64094262"/>
                    </a:ext>
                  </a:extLst>
                </a:gridCol>
                <a:gridCol w="1577324">
                  <a:extLst>
                    <a:ext uri="{9D8B030D-6E8A-4147-A177-3AD203B41FA5}">
                      <a16:colId xmlns:a16="http://schemas.microsoft.com/office/drawing/2014/main" val="3258394273"/>
                    </a:ext>
                  </a:extLst>
                </a:gridCol>
              </a:tblGrid>
              <a:tr h="477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СОГУ</a:t>
                      </a:r>
                      <a:endParaRPr lang="ru-RU" sz="27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val="3445008747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885376396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2509169436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189420317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3714619033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15116933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3388443271"/>
                  </a:ext>
                </a:extLst>
              </a:tr>
              <a:tr h="306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417048917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1979991989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185285528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965486386"/>
                  </a:ext>
                </a:extLst>
              </a:tr>
              <a:tr h="24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9" marR="6569" marT="6569" marB="6569" anchor="ctr"/>
                </a:tc>
                <a:extLst>
                  <a:ext uri="{0D108BD9-81ED-4DB2-BD59-A6C34878D82A}">
                    <a16:rowId xmlns:a16="http://schemas.microsoft.com/office/drawing/2014/main" val="144398164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399613" y="1639552"/>
          <a:ext cx="2803759" cy="3721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357">
                  <a:extLst>
                    <a:ext uri="{9D8B030D-6E8A-4147-A177-3AD203B41FA5}">
                      <a16:colId xmlns:a16="http://schemas.microsoft.com/office/drawing/2014/main" val="2623306721"/>
                    </a:ext>
                  </a:extLst>
                </a:gridCol>
                <a:gridCol w="208158">
                  <a:extLst>
                    <a:ext uri="{9D8B030D-6E8A-4147-A177-3AD203B41FA5}">
                      <a16:colId xmlns:a16="http://schemas.microsoft.com/office/drawing/2014/main" val="607846906"/>
                    </a:ext>
                  </a:extLst>
                </a:gridCol>
                <a:gridCol w="910244">
                  <a:extLst>
                    <a:ext uri="{9D8B030D-6E8A-4147-A177-3AD203B41FA5}">
                      <a16:colId xmlns:a16="http://schemas.microsoft.com/office/drawing/2014/main" val="532230432"/>
                    </a:ext>
                  </a:extLst>
                </a:gridCol>
              </a:tblGrid>
              <a:tr h="45914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СКГМИ (ГТУ)</a:t>
                      </a:r>
                      <a:endParaRPr lang="ru-RU" sz="27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20048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344288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2284445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4864126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02006126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2329897"/>
                  </a:ext>
                </a:extLst>
              </a:tr>
              <a:tr h="25774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08061277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8244289"/>
                  </a:ext>
                </a:extLst>
              </a:tr>
              <a:tr h="22012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0135500"/>
                  </a:ext>
                </a:extLst>
              </a:tr>
              <a:tr h="24033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5441966"/>
                  </a:ext>
                </a:extLst>
              </a:tr>
              <a:tr h="25291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спец. «Архитектура»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83281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Рисунок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41574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Композиция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04942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Черчение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140408"/>
                  </a:ext>
                </a:extLst>
              </a:tr>
              <a:tr h="220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Живопись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5662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362809" y="1639552"/>
          <a:ext cx="2689751" cy="342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976">
                  <a:extLst>
                    <a:ext uri="{9D8B030D-6E8A-4147-A177-3AD203B41FA5}">
                      <a16:colId xmlns:a16="http://schemas.microsoft.com/office/drawing/2014/main" val="3361467541"/>
                    </a:ext>
                  </a:extLst>
                </a:gridCol>
                <a:gridCol w="897775">
                  <a:extLst>
                    <a:ext uri="{9D8B030D-6E8A-4147-A177-3AD203B41FA5}">
                      <a16:colId xmlns:a16="http://schemas.microsoft.com/office/drawing/2014/main" val="3848906995"/>
                    </a:ext>
                  </a:extLst>
                </a:gridCol>
              </a:tblGrid>
              <a:tr h="4402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СОГМА</a:t>
                      </a:r>
                      <a:endParaRPr lang="ru-RU" sz="27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25092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80468618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79707034"/>
                  </a:ext>
                </a:extLst>
              </a:tr>
              <a:tr h="30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5182240"/>
                  </a:ext>
                </a:extLst>
              </a:tr>
              <a:tr h="176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вступительное испытание профессиональной направленности </a:t>
                      </a:r>
                      <a:r>
                        <a:rPr lang="ru-RU" sz="1400" i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/на специальности Лечебное </a:t>
                      </a:r>
                      <a:r>
                        <a:rPr lang="ru-RU" sz="1400" i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дело, Педиатрия/  </a:t>
                      </a:r>
                      <a:endParaRPr lang="ru-RU" sz="1400" i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96036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5161118"/>
            <a:ext cx="35183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ru-RU" sz="2100" b="1" dirty="0">
                <a:solidFill>
                  <a:srgbClr val="2E83C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ГГАУ</a:t>
            </a:r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342900">
              <a:defRPr/>
            </a:pP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шкале </a:t>
            </a:r>
            <a:r>
              <a:rPr lang="ru-RU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endParaRPr lang="ru-RU" sz="2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4213" y="5744425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ru-RU" sz="1350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035996" y="1216300"/>
          <a:ext cx="5882977" cy="37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2977">
                  <a:extLst>
                    <a:ext uri="{9D8B030D-6E8A-4147-A177-3AD203B41FA5}">
                      <a16:colId xmlns:a16="http://schemas.microsoft.com/office/drawing/2014/main" val="3043256034"/>
                    </a:ext>
                  </a:extLst>
                </a:gridCol>
              </a:tblGrid>
              <a:tr h="370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(приказ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 от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№713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 уч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год): 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85725" marT="0" marB="0" anchor="ctr"/>
                </a:tc>
                <a:extLst>
                  <a:ext uri="{0D108BD9-81ED-4DB2-BD59-A6C34878D82A}">
                    <a16:rowId xmlns:a16="http://schemas.microsoft.com/office/drawing/2014/main" val="154484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8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ege-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0"/>
            <a:ext cx="6857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1622554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2099" y="932064"/>
          <a:ext cx="3809307" cy="2543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881">
                  <a:extLst>
                    <a:ext uri="{9D8B030D-6E8A-4147-A177-3AD203B41FA5}">
                      <a16:colId xmlns:a16="http://schemas.microsoft.com/office/drawing/2014/main" val="1114576695"/>
                    </a:ext>
                  </a:extLst>
                </a:gridCol>
                <a:gridCol w="1528426">
                  <a:extLst>
                    <a:ext uri="{9D8B030D-6E8A-4147-A177-3AD203B41FA5}">
                      <a16:colId xmlns:a16="http://schemas.microsoft.com/office/drawing/2014/main" val="1987916562"/>
                    </a:ext>
                  </a:extLst>
                </a:gridCol>
              </a:tblGrid>
              <a:tr h="3424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СКФУ г.  Ставрополь</a:t>
                      </a:r>
                      <a:endParaRPr lang="ru-RU" sz="2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317772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4294082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10519866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64632026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</a:t>
                      </a:r>
                      <a:r>
                        <a:rPr lang="ru-RU" sz="1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ИКТ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44/60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7642259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39/60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28754467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5513743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39867087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79104400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4751956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161278" y="932063"/>
          <a:ext cx="4049619" cy="2407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801">
                  <a:extLst>
                    <a:ext uri="{9D8B030D-6E8A-4147-A177-3AD203B41FA5}">
                      <a16:colId xmlns:a16="http://schemas.microsoft.com/office/drawing/2014/main" val="2671564119"/>
                    </a:ext>
                  </a:extLst>
                </a:gridCol>
                <a:gridCol w="768818">
                  <a:extLst>
                    <a:ext uri="{9D8B030D-6E8A-4147-A177-3AD203B41FA5}">
                      <a16:colId xmlns:a16="http://schemas.microsoft.com/office/drawing/2014/main" val="1154956965"/>
                    </a:ext>
                  </a:extLst>
                </a:gridCol>
              </a:tblGrid>
              <a:tr h="3481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МГТУ им. Н.Э. Баумана</a:t>
                      </a:r>
                      <a:endParaRPr lang="ru-RU" sz="2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770796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0201744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15807269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159619997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91675605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55268658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67464397"/>
                  </a:ext>
                </a:extLst>
              </a:tr>
              <a:tr h="542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48743659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161278" y="3400945"/>
          <a:ext cx="4049618" cy="191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480">
                  <a:extLst>
                    <a:ext uri="{9D8B030D-6E8A-4147-A177-3AD203B41FA5}">
                      <a16:colId xmlns:a16="http://schemas.microsoft.com/office/drawing/2014/main" val="511348061"/>
                    </a:ext>
                  </a:extLst>
                </a:gridCol>
                <a:gridCol w="1448576">
                  <a:extLst>
                    <a:ext uri="{9D8B030D-6E8A-4147-A177-3AD203B41FA5}">
                      <a16:colId xmlns:a16="http://schemas.microsoft.com/office/drawing/2014/main" val="1723712536"/>
                    </a:ext>
                  </a:extLst>
                </a:gridCol>
                <a:gridCol w="993562">
                  <a:extLst>
                    <a:ext uri="{9D8B030D-6E8A-4147-A177-3AD203B41FA5}">
                      <a16:colId xmlns:a16="http://schemas.microsoft.com/office/drawing/2014/main" val="4042777871"/>
                    </a:ext>
                  </a:extLst>
                </a:gridCol>
              </a:tblGrid>
              <a:tr h="4567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НИУ ВШЭ</a:t>
                      </a:r>
                      <a:endParaRPr lang="ru-RU" sz="2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val="3265728515"/>
                  </a:ext>
                </a:extLst>
              </a:tr>
              <a:tr h="30999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Мировая экономика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3961705878"/>
                  </a:ext>
                </a:extLst>
              </a:tr>
              <a:tr h="30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649044035"/>
                  </a:ext>
                </a:extLst>
              </a:tr>
              <a:tr h="30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266676276"/>
                  </a:ext>
                </a:extLst>
              </a:tr>
              <a:tr h="366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39376074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161278" y="5037961"/>
          <a:ext cx="4049618" cy="1093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994">
                  <a:extLst>
                    <a:ext uri="{9D8B030D-6E8A-4147-A177-3AD203B41FA5}">
                      <a16:colId xmlns:a16="http://schemas.microsoft.com/office/drawing/2014/main" val="143774200"/>
                    </a:ext>
                  </a:extLst>
                </a:gridCol>
                <a:gridCol w="1452164">
                  <a:extLst>
                    <a:ext uri="{9D8B030D-6E8A-4147-A177-3AD203B41FA5}">
                      <a16:colId xmlns:a16="http://schemas.microsoft.com/office/drawing/2014/main" val="20982074"/>
                    </a:ext>
                  </a:extLst>
                </a:gridCol>
                <a:gridCol w="1000460">
                  <a:extLst>
                    <a:ext uri="{9D8B030D-6E8A-4147-A177-3AD203B41FA5}">
                      <a16:colId xmlns:a16="http://schemas.microsoft.com/office/drawing/2014/main" val="4186777242"/>
                    </a:ext>
                  </a:extLst>
                </a:gridCol>
              </a:tblGrid>
              <a:tr h="3099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Бизнес-информатика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математика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150" marR="85725" marT="57150" marB="5715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150" marR="85725" marT="57150" marB="5715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220"/>
                  </a:ext>
                </a:extLst>
              </a:tr>
              <a:tr h="30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2418014592"/>
                  </a:ext>
                </a:extLst>
              </a:tr>
              <a:tr h="309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57150" marR="857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7150" marR="85725" marT="57150" marB="57150"/>
                </a:tc>
                <a:extLst>
                  <a:ext uri="{0D108BD9-81ED-4DB2-BD59-A6C34878D82A}">
                    <a16:rowId xmlns:a16="http://schemas.microsoft.com/office/drawing/2014/main" val="39521213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62373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Информацию уточняйте на сайтах ВУЗ-</a:t>
            </a:r>
            <a:r>
              <a:rPr lang="ru-RU" dirty="0" err="1" smtClean="0"/>
              <a:t>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3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" y="857250"/>
            <a:ext cx="75437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2021 года Порядок приёма в вузы РФ предусматривает возможность вузам устанавливать вступительные испытания по выбору (</a:t>
            </a:r>
            <a:r>
              <a:rPr lang="ru-RU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Минобрнауки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России от 30. 08. 2019 г. N 666)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поступающие выбирают один предмет из альтернативных</a:t>
            </a:r>
          </a:p>
          <a:p>
            <a:pPr defTabSz="342900">
              <a:defRPr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465119" y="2035580"/>
          <a:ext cx="6496396" cy="397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814">
                  <a:extLst>
                    <a:ext uri="{9D8B030D-6E8A-4147-A177-3AD203B41FA5}">
                      <a16:colId xmlns:a16="http://schemas.microsoft.com/office/drawing/2014/main" val="286954130"/>
                    </a:ext>
                  </a:extLst>
                </a:gridCol>
                <a:gridCol w="2863582">
                  <a:extLst>
                    <a:ext uri="{9D8B030D-6E8A-4147-A177-3AD203B41FA5}">
                      <a16:colId xmlns:a16="http://schemas.microsoft.com/office/drawing/2014/main" val="350888920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СКГМИ            Направления подготовки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Перечень вступительных испытаний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6226394"/>
                  </a:ext>
                </a:extLst>
              </a:tr>
              <a:tr h="7029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 и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наноэлектроника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 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79418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Инфокоммуникационные технологии и системы связи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/  Физика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7099442"/>
                  </a:ext>
                </a:extLst>
              </a:tr>
              <a:tr h="91800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Продукты питания из растительного сырья 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Технология продукции и организация общественного питания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Химия   /   Биология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546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 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Менеджмент 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Государственное и муниципальное управление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 / История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5002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12032" y="61736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Информацию уточняйте на сайтах ВУЗ-</a:t>
            </a:r>
            <a:r>
              <a:rPr lang="ru-RU" dirty="0" err="1" smtClean="0"/>
              <a:t>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4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s03.uo15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1531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881063"/>
            <a:ext cx="80581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3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47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вручается вместе с аттестатом о среднем общем образовании с отличием, то есть ученику, который окончил 11-й класс, получил итоговые отметки «отлично» по всем учебным предметам и имеет одно из следующих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ЕГЭ по русскому языку и математике профильного уровня 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 менее 70 баллов за каждый, либо набрал 70 баллов за экзамен по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языку и получил 5 баллов по математике базового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ГВЭ и получил 5 баллов по обязательным учебным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ЕГЭ и ГВЭ и набрал 5 баллов за ЕГЭ по математике базового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уров-ня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5 баллов за ГВЭ по обязательному учебному предмету и не менее 70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-баллов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 обязательному предмету в форме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выбранным предметам и получил не менее проходного балла по этим предметам.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publication.pravo.gov.ru/Document/View/0001202104120012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4172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3.uo15.ru/img/s03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56296" y="5445224"/>
            <a:ext cx="58314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https</a:t>
            </a:r>
            <a:r>
              <a:rPr lang="en-US" sz="4800"/>
              <a:t>://</a:t>
            </a:r>
            <a:r>
              <a:rPr lang="en-US" sz="4800" smtClean="0"/>
              <a:t>s3.amsvlad.ru</a:t>
            </a: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0435"/>
          <a:stretch/>
        </p:blipFill>
        <p:spPr bwMode="auto">
          <a:xfrm>
            <a:off x="611560" y="908720"/>
            <a:ext cx="7839075" cy="49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Информацию уточняйте на сайтах ВУЗ-</a:t>
            </a:r>
            <a:r>
              <a:rPr lang="ru-RU" dirty="0" err="1" smtClean="0"/>
              <a:t>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8"/>
            <a:ext cx="9175023" cy="29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009650"/>
            <a:ext cx="8134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11" y="862013"/>
            <a:ext cx="9154348" cy="58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/>
              <a:t>ФЕДЕРАЛЬНЫЕ НОВОСТИ</a:t>
            </a:r>
            <a:endParaRPr lang="ru-RU" sz="2400" b="1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Федеральный институт педагогических измерений (ФИПИ) опубликовал проекты документов, регламентирующих структуру и содержание контрольных измерительных материалов (КИМ) единого государственного экзамена (ЕГЭ) 2022 года.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Данные документы являются основой для составления экзаменационных материалов и ежегодно публикуются для экспертного обсуждения до начала учебного года. Они также дают возможность будущим участникам ЕГЭ и преподавателям составить представление о структуре будущих КИМ, количестве заданий, их форме и уровне сложности. Задания, включаемые в демоверсии, не используются на экзаменах, но они аналогичны реальным.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ÑÐ±ÑÐ°ÑÑ ÐÐ£Ð Ð¸ Ð¿ÑÐµÐ´Ð¼ÐµÑÑ ÐÐÐ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449288"/>
            <a:ext cx="914402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44824"/>
            <a:ext cx="54210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24" y="0"/>
            <a:ext cx="9366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oko.rtyva.ru/images/new/july/roso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6143644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http://www.obrnadzor.gov.ru/ru/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5500702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https://</a:t>
            </a:r>
            <a:r>
              <a:rPr lang="ru-RU" sz="3200" dirty="0" err="1" smtClean="0"/>
              <a:t>минобрнауки.рф</a:t>
            </a:r>
            <a:endParaRPr lang="ru-RU" sz="3200" dirty="0"/>
          </a:p>
        </p:txBody>
      </p:sp>
      <p:pic>
        <p:nvPicPr>
          <p:cNvPr id="43010" name="Picture 2" descr="http://but-school.ucoz.com/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tdata.ru/u25/photo5BCC/20155012319-0/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483981" cy="1785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3143248"/>
            <a:ext cx="428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http://www.mon.alania.gov.ru/node/1483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4286256"/>
            <a:ext cx="228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https://www.ege15.ru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786454"/>
            <a:ext cx="230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http://ege.edu.ru/ru/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286388"/>
            <a:ext cx="656307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fontAlgn="t"/>
            <a:r>
              <a:rPr lang="ru-RU" b="1" dirty="0" smtClean="0">
                <a:solidFill>
                  <a:srgbClr val="FF0000"/>
                </a:solidFill>
                <a:hlinkClick r:id="rId3"/>
              </a:rPr>
              <a:t>Портал информационной поддержки Единого экзамена</a:t>
            </a:r>
            <a:endParaRPr lang="ru-RU" b="1" dirty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44038" name="Picture 6" descr="Ð ÐµÐ·ÑÐ»ÑÑÐ°ÑÑ ÐÐÐ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1095375" cy="1095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4214818"/>
            <a:ext cx="158940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/>
              </a:rPr>
              <a:t> ГБУ РЦОКО</a:t>
            </a:r>
            <a:endParaRPr lang="ru-RU" b="1" dirty="0"/>
          </a:p>
        </p:txBody>
      </p:sp>
      <p:pic>
        <p:nvPicPr>
          <p:cNvPr id="2050" name="Picture 2" descr="https://vogazeta.ru/uploads/full_size_1606229502-c6be2075fd773c4fde71db5726c077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5632"/>
            <a:ext cx="2203988" cy="11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3071810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http://www.fipi.ru</a:t>
            </a:r>
            <a:endParaRPr lang="ru-RU" sz="4800" b="1" dirty="0"/>
          </a:p>
        </p:txBody>
      </p:sp>
      <p:pic>
        <p:nvPicPr>
          <p:cNvPr id="45058" name="Picture 2" descr="https://nalgimn1.ru/files/foto/20170923164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6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2" y="308972"/>
            <a:ext cx="4257675" cy="476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782" y="5085184"/>
            <a:ext cx="744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Итоговое сочинение.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714</Words>
  <Application>Microsoft Office PowerPoint</Application>
  <PresentationFormat>Экран (4:3)</PresentationFormat>
  <Paragraphs>203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Constantia</vt:lpstr>
      <vt:lpstr>Symbol</vt:lpstr>
      <vt:lpstr>Times New Roman</vt:lpstr>
      <vt:lpstr>Trebuchet MS</vt:lpstr>
      <vt:lpstr>Wingdings</vt:lpstr>
      <vt:lpstr>Wingdings 2</vt:lpstr>
      <vt:lpstr>YS Text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kab8</cp:lastModifiedBy>
  <cp:revision>39</cp:revision>
  <dcterms:modified xsi:type="dcterms:W3CDTF">2021-11-27T11:40:19Z</dcterms:modified>
</cp:coreProperties>
</file>